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4"/>
  </p:sldMasterIdLst>
  <p:notesMasterIdLst>
    <p:notesMasterId r:id="rId16"/>
  </p:notesMasterIdLst>
  <p:handoutMasterIdLst>
    <p:handoutMasterId r:id="rId17"/>
  </p:handoutMasterIdLst>
  <p:sldIdLst>
    <p:sldId id="378" r:id="rId5"/>
    <p:sldId id="379" r:id="rId6"/>
    <p:sldId id="372" r:id="rId7"/>
    <p:sldId id="367" r:id="rId8"/>
    <p:sldId id="369" r:id="rId9"/>
    <p:sldId id="343" r:id="rId10"/>
    <p:sldId id="373" r:id="rId11"/>
    <p:sldId id="374" r:id="rId12"/>
    <p:sldId id="381" r:id="rId13"/>
    <p:sldId id="380" r:id="rId14"/>
    <p:sldId id="3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98D"/>
    <a:srgbClr val="71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0" d="100"/>
          <a:sy n="80" d="100"/>
        </p:scale>
        <p:origin x="128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D3223-DE7D-42F3-9B5A-E73A83ACEB5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ACFDB58-A86F-42C6-AC2D-1FC68A9BD8F7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Simulate Real Port Operations</a:t>
          </a:r>
          <a:endParaRPr lang="en-GB" dirty="0"/>
        </a:p>
      </dgm:t>
    </dgm:pt>
    <dgm:pt modelId="{80C36E3A-A2E7-4EA3-991D-B795E5BD654A}" type="parTrans" cxnId="{95E5F178-F2F4-49BA-B350-233E0F4B82A7}">
      <dgm:prSet/>
      <dgm:spPr/>
      <dgm:t>
        <a:bodyPr/>
        <a:lstStyle/>
        <a:p>
          <a:endParaRPr lang="en-GB"/>
        </a:p>
      </dgm:t>
    </dgm:pt>
    <dgm:pt modelId="{79827D87-245B-4120-AF28-B71AA918DB22}" type="sibTrans" cxnId="{95E5F178-F2F4-49BA-B350-233E0F4B82A7}">
      <dgm:prSet/>
      <dgm:spPr/>
      <dgm:t>
        <a:bodyPr/>
        <a:lstStyle/>
        <a:p>
          <a:endParaRPr lang="en-GB"/>
        </a:p>
      </dgm:t>
    </dgm:pt>
    <dgm:pt modelId="{66C7F7E5-83C1-424E-9744-DA94FDCB9DEE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Prioritize Simplicity </a:t>
          </a:r>
          <a:endParaRPr lang="en-GB" dirty="0"/>
        </a:p>
      </dgm:t>
    </dgm:pt>
    <dgm:pt modelId="{B1653038-8A67-410C-BB60-9658880F50DF}" type="parTrans" cxnId="{564C54BB-183A-49DF-95EB-AFEECCD1B4B8}">
      <dgm:prSet/>
      <dgm:spPr/>
      <dgm:t>
        <a:bodyPr/>
        <a:lstStyle/>
        <a:p>
          <a:endParaRPr lang="en-GB"/>
        </a:p>
      </dgm:t>
    </dgm:pt>
    <dgm:pt modelId="{2C3F32CC-CB0E-480C-B27A-DADA66F5C0D7}" type="sibTrans" cxnId="{564C54BB-183A-49DF-95EB-AFEECCD1B4B8}">
      <dgm:prSet/>
      <dgm:spPr/>
      <dgm:t>
        <a:bodyPr/>
        <a:lstStyle/>
        <a:p>
          <a:endParaRPr lang="en-GB"/>
        </a:p>
      </dgm:t>
    </dgm:pt>
    <dgm:pt modelId="{9D14130D-7FFF-49A3-B1BC-F4F270143C28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Set Foundation and AI</a:t>
          </a:r>
          <a:endParaRPr lang="en-GB" dirty="0"/>
        </a:p>
      </dgm:t>
    </dgm:pt>
    <dgm:pt modelId="{00856F73-D2A6-4297-A17D-68AC4FF43AD7}" type="parTrans" cxnId="{D508291E-BE38-4DC0-9D9F-4B9F975F4471}">
      <dgm:prSet/>
      <dgm:spPr/>
      <dgm:t>
        <a:bodyPr/>
        <a:lstStyle/>
        <a:p>
          <a:endParaRPr lang="en-GB"/>
        </a:p>
      </dgm:t>
    </dgm:pt>
    <dgm:pt modelId="{ED32FD3B-4D43-4E5C-B112-6906AE0BD2C6}" type="sibTrans" cxnId="{D508291E-BE38-4DC0-9D9F-4B9F975F4471}">
      <dgm:prSet/>
      <dgm:spPr/>
      <dgm:t>
        <a:bodyPr/>
        <a:lstStyle/>
        <a:p>
          <a:endParaRPr lang="en-GB"/>
        </a:p>
      </dgm:t>
    </dgm:pt>
    <dgm:pt modelId="{FC33BFCB-D7AC-4E4E-B4F9-942721618007}" type="pres">
      <dgm:prSet presAssocID="{152D3223-DE7D-42F3-9B5A-E73A83ACEB54}" presName="CompostProcess" presStyleCnt="0">
        <dgm:presLayoutVars>
          <dgm:dir/>
          <dgm:resizeHandles val="exact"/>
        </dgm:presLayoutVars>
      </dgm:prSet>
      <dgm:spPr/>
    </dgm:pt>
    <dgm:pt modelId="{10DA4198-85A3-4461-B7EE-117E60D59722}" type="pres">
      <dgm:prSet presAssocID="{152D3223-DE7D-42F3-9B5A-E73A83ACEB54}" presName="arrow" presStyleLbl="bgShp" presStyleIdx="0" presStyleCnt="1" custLinFactNeighborX="39282" custLinFactNeighborY="-1069"/>
      <dgm:spPr>
        <a:solidFill>
          <a:schemeClr val="accent6">
            <a:lumMod val="60000"/>
            <a:lumOff val="40000"/>
          </a:schemeClr>
        </a:solidFill>
      </dgm:spPr>
    </dgm:pt>
    <dgm:pt modelId="{059AE9F8-FB68-44EE-A17D-60DD0B1BD8AE}" type="pres">
      <dgm:prSet presAssocID="{152D3223-DE7D-42F3-9B5A-E73A83ACEB54}" presName="linearProcess" presStyleCnt="0"/>
      <dgm:spPr/>
    </dgm:pt>
    <dgm:pt modelId="{E8D84BD6-E1AF-457E-8C0D-1D8974D5F7B3}" type="pres">
      <dgm:prSet presAssocID="{CACFDB58-A86F-42C6-AC2D-1FC68A9BD8F7}" presName="textNode" presStyleLbl="node1" presStyleIdx="0" presStyleCnt="3">
        <dgm:presLayoutVars>
          <dgm:bulletEnabled val="1"/>
        </dgm:presLayoutVars>
      </dgm:prSet>
      <dgm:spPr/>
    </dgm:pt>
    <dgm:pt modelId="{841E1AB3-5EE7-4294-AD1E-71F9C16A7B1F}" type="pres">
      <dgm:prSet presAssocID="{79827D87-245B-4120-AF28-B71AA918DB22}" presName="sibTrans" presStyleCnt="0"/>
      <dgm:spPr/>
    </dgm:pt>
    <dgm:pt modelId="{CC9CB260-F005-4DB8-8D99-570FA205FFF8}" type="pres">
      <dgm:prSet presAssocID="{66C7F7E5-83C1-424E-9744-DA94FDCB9DEE}" presName="textNode" presStyleLbl="node1" presStyleIdx="1" presStyleCnt="3">
        <dgm:presLayoutVars>
          <dgm:bulletEnabled val="1"/>
        </dgm:presLayoutVars>
      </dgm:prSet>
      <dgm:spPr/>
    </dgm:pt>
    <dgm:pt modelId="{50379BBF-0640-4F2B-B45D-1212224A6071}" type="pres">
      <dgm:prSet presAssocID="{2C3F32CC-CB0E-480C-B27A-DADA66F5C0D7}" presName="sibTrans" presStyleCnt="0"/>
      <dgm:spPr/>
    </dgm:pt>
    <dgm:pt modelId="{FB37F540-270C-4668-BA2F-1E3E19C89E00}" type="pres">
      <dgm:prSet presAssocID="{9D14130D-7FFF-49A3-B1BC-F4F270143C2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3430D09-BE0E-46DE-8B2A-F7D9F99CA12E}" type="presOf" srcId="{CACFDB58-A86F-42C6-AC2D-1FC68A9BD8F7}" destId="{E8D84BD6-E1AF-457E-8C0D-1D8974D5F7B3}" srcOrd="0" destOrd="0" presId="urn:microsoft.com/office/officeart/2005/8/layout/hProcess9"/>
    <dgm:cxn modelId="{9008820A-0DE6-4BE3-80C5-E9FB509E2FA2}" type="presOf" srcId="{152D3223-DE7D-42F3-9B5A-E73A83ACEB54}" destId="{FC33BFCB-D7AC-4E4E-B4F9-942721618007}" srcOrd="0" destOrd="0" presId="urn:microsoft.com/office/officeart/2005/8/layout/hProcess9"/>
    <dgm:cxn modelId="{D508291E-BE38-4DC0-9D9F-4B9F975F4471}" srcId="{152D3223-DE7D-42F3-9B5A-E73A83ACEB54}" destId="{9D14130D-7FFF-49A3-B1BC-F4F270143C28}" srcOrd="2" destOrd="0" parTransId="{00856F73-D2A6-4297-A17D-68AC4FF43AD7}" sibTransId="{ED32FD3B-4D43-4E5C-B112-6906AE0BD2C6}"/>
    <dgm:cxn modelId="{97E68F27-62A1-494B-A894-1933EAB01B47}" type="presOf" srcId="{66C7F7E5-83C1-424E-9744-DA94FDCB9DEE}" destId="{CC9CB260-F005-4DB8-8D99-570FA205FFF8}" srcOrd="0" destOrd="0" presId="urn:microsoft.com/office/officeart/2005/8/layout/hProcess9"/>
    <dgm:cxn modelId="{95E5F178-F2F4-49BA-B350-233E0F4B82A7}" srcId="{152D3223-DE7D-42F3-9B5A-E73A83ACEB54}" destId="{CACFDB58-A86F-42C6-AC2D-1FC68A9BD8F7}" srcOrd="0" destOrd="0" parTransId="{80C36E3A-A2E7-4EA3-991D-B795E5BD654A}" sibTransId="{79827D87-245B-4120-AF28-B71AA918DB22}"/>
    <dgm:cxn modelId="{ACAA7BA9-2567-473A-A7B6-6CF06D4088BF}" type="presOf" srcId="{9D14130D-7FFF-49A3-B1BC-F4F270143C28}" destId="{FB37F540-270C-4668-BA2F-1E3E19C89E00}" srcOrd="0" destOrd="0" presId="urn:microsoft.com/office/officeart/2005/8/layout/hProcess9"/>
    <dgm:cxn modelId="{564C54BB-183A-49DF-95EB-AFEECCD1B4B8}" srcId="{152D3223-DE7D-42F3-9B5A-E73A83ACEB54}" destId="{66C7F7E5-83C1-424E-9744-DA94FDCB9DEE}" srcOrd="1" destOrd="0" parTransId="{B1653038-8A67-410C-BB60-9658880F50DF}" sibTransId="{2C3F32CC-CB0E-480C-B27A-DADA66F5C0D7}"/>
    <dgm:cxn modelId="{D618085E-0AA8-4A5D-99F8-31CCF1A94A9C}" type="presParOf" srcId="{FC33BFCB-D7AC-4E4E-B4F9-942721618007}" destId="{10DA4198-85A3-4461-B7EE-117E60D59722}" srcOrd="0" destOrd="0" presId="urn:microsoft.com/office/officeart/2005/8/layout/hProcess9"/>
    <dgm:cxn modelId="{2D69646A-4C41-4D85-97E9-DFA4866C920F}" type="presParOf" srcId="{FC33BFCB-D7AC-4E4E-B4F9-942721618007}" destId="{059AE9F8-FB68-44EE-A17D-60DD0B1BD8AE}" srcOrd="1" destOrd="0" presId="urn:microsoft.com/office/officeart/2005/8/layout/hProcess9"/>
    <dgm:cxn modelId="{3B35EB14-B464-415C-B91F-911E11B1157E}" type="presParOf" srcId="{059AE9F8-FB68-44EE-A17D-60DD0B1BD8AE}" destId="{E8D84BD6-E1AF-457E-8C0D-1D8974D5F7B3}" srcOrd="0" destOrd="0" presId="urn:microsoft.com/office/officeart/2005/8/layout/hProcess9"/>
    <dgm:cxn modelId="{42D4B2D7-A4C6-4A8E-AE38-FCF92DACEA20}" type="presParOf" srcId="{059AE9F8-FB68-44EE-A17D-60DD0B1BD8AE}" destId="{841E1AB3-5EE7-4294-AD1E-71F9C16A7B1F}" srcOrd="1" destOrd="0" presId="urn:microsoft.com/office/officeart/2005/8/layout/hProcess9"/>
    <dgm:cxn modelId="{E1100ED6-243A-4B86-B983-B67DDFBBD632}" type="presParOf" srcId="{059AE9F8-FB68-44EE-A17D-60DD0B1BD8AE}" destId="{CC9CB260-F005-4DB8-8D99-570FA205FFF8}" srcOrd="2" destOrd="0" presId="urn:microsoft.com/office/officeart/2005/8/layout/hProcess9"/>
    <dgm:cxn modelId="{EC29A60A-46C0-4134-8975-3DDAD90A78B9}" type="presParOf" srcId="{059AE9F8-FB68-44EE-A17D-60DD0B1BD8AE}" destId="{50379BBF-0640-4F2B-B45D-1212224A6071}" srcOrd="3" destOrd="0" presId="urn:microsoft.com/office/officeart/2005/8/layout/hProcess9"/>
    <dgm:cxn modelId="{09857AE4-7ABD-46BF-AA56-0859BE7B9B0C}" type="presParOf" srcId="{059AE9F8-FB68-44EE-A17D-60DD0B1BD8AE}" destId="{FB37F540-270C-4668-BA2F-1E3E19C89E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A4198-85A3-4461-B7EE-117E60D59722}">
      <dsp:nvSpPr>
        <dsp:cNvPr id="0" name=""/>
        <dsp:cNvSpPr/>
      </dsp:nvSpPr>
      <dsp:spPr>
        <a:xfrm>
          <a:off x="856487" y="0"/>
          <a:ext cx="4853432" cy="4294294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84BD6-E1AF-457E-8C0D-1D8974D5F7B3}">
      <dsp:nvSpPr>
        <dsp:cNvPr id="0" name=""/>
        <dsp:cNvSpPr/>
      </dsp:nvSpPr>
      <dsp:spPr>
        <a:xfrm>
          <a:off x="6133" y="1288288"/>
          <a:ext cx="1837880" cy="1717717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Simulate Real Port Operations</a:t>
          </a:r>
          <a:endParaRPr lang="en-GB" sz="2200" kern="1200" dirty="0"/>
        </a:p>
      </dsp:txBody>
      <dsp:txXfrm>
        <a:off x="89985" y="1372140"/>
        <a:ext cx="1670176" cy="1550013"/>
      </dsp:txXfrm>
    </dsp:sp>
    <dsp:sp modelId="{CC9CB260-F005-4DB8-8D99-570FA205FFF8}">
      <dsp:nvSpPr>
        <dsp:cNvPr id="0" name=""/>
        <dsp:cNvSpPr/>
      </dsp:nvSpPr>
      <dsp:spPr>
        <a:xfrm>
          <a:off x="1936019" y="1288288"/>
          <a:ext cx="1837880" cy="1717717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Prioritize Simplicity </a:t>
          </a:r>
          <a:endParaRPr lang="en-GB" sz="2200" kern="1200" dirty="0"/>
        </a:p>
      </dsp:txBody>
      <dsp:txXfrm>
        <a:off x="2019871" y="1372140"/>
        <a:ext cx="1670176" cy="1550013"/>
      </dsp:txXfrm>
    </dsp:sp>
    <dsp:sp modelId="{FB37F540-270C-4668-BA2F-1E3E19C89E00}">
      <dsp:nvSpPr>
        <dsp:cNvPr id="0" name=""/>
        <dsp:cNvSpPr/>
      </dsp:nvSpPr>
      <dsp:spPr>
        <a:xfrm>
          <a:off x="3865905" y="1288288"/>
          <a:ext cx="1837880" cy="1717717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Set Foundation and AI</a:t>
          </a:r>
          <a:endParaRPr lang="en-GB" sz="2200" kern="1200" dirty="0"/>
        </a:p>
      </dsp:txBody>
      <dsp:txXfrm>
        <a:off x="3949757" y="1372140"/>
        <a:ext cx="1670176" cy="1550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D2775-C6B1-9041-6192-FEA1590E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860B7C-A985-070E-E17D-3767803BA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A9CCC7-EE35-51ED-8110-F8B33B15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5D395-69F4-B8F8-6AB9-5F45B0C3E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8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F885-D8FB-BB94-CAAB-1B53A5CD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59F27-130F-E049-5A52-BC9A4C98B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FA1AE-0F9B-A81B-6819-376736CCF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0AD00-1B09-813B-9C61-3F87242B3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0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0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0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6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wallpaperflare.com/blue-and-white-cma-cgm-cargo-ship-sea-board-the-ship-a-container-ship-wallpaper-qokts/download/1600x90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wallpaperflare.com/blue-and-white-cma-cgm-cargo-ship-sea-board-the-ship-a-container-ship-wallpaper-qokts/download/1600x90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pxhere.com/en/photo/1191642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4CD4-F15F-8F3E-8FF1-C9BA7400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E1DA7E-B29A-A2E2-BC9E-799D50DDF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67291" y="575423"/>
            <a:ext cx="5531062" cy="3234577"/>
          </a:xfrm>
        </p:spPr>
        <p:txBody>
          <a:bodyPr>
            <a:normAutofit/>
          </a:bodyPr>
          <a:lstStyle/>
          <a:p>
            <a:r>
              <a:rPr lang="en-US" dirty="0"/>
              <a:t>Implementation of A.I. in shipping ports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482158A-E89F-7A1A-17AE-AB1CA52DC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67290" y="4004423"/>
            <a:ext cx="5531061" cy="2278154"/>
          </a:xfrm>
        </p:spPr>
        <p:txBody>
          <a:bodyPr>
            <a:normAutofit/>
          </a:bodyPr>
          <a:lstStyle/>
          <a:p>
            <a:r>
              <a:rPr lang="en-US" dirty="0"/>
              <a:t>Kilo Jameson, hackathon team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21425EC-AB8B-A10E-5D9F-A842C9896E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925" r="22925"/>
          <a:stretch>
            <a:fillRect/>
          </a:stretch>
        </p:blipFill>
        <p:spPr>
          <a:xfrm>
            <a:off x="1844674" y="0"/>
            <a:ext cx="6100319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509A46-0C21-CD3C-554A-684BE8249D3C}"/>
              </a:ext>
            </a:extLst>
          </p:cNvPr>
          <p:cNvSpPr/>
          <p:nvPr/>
        </p:nvSpPr>
        <p:spPr>
          <a:xfrm rot="18980988">
            <a:off x="-2391416" y="-123855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CF795-D5D6-B9B4-850A-06E6365A974F}"/>
              </a:ext>
            </a:extLst>
          </p:cNvPr>
          <p:cNvSpPr/>
          <p:nvPr/>
        </p:nvSpPr>
        <p:spPr>
          <a:xfrm rot="2619012" flipH="1">
            <a:off x="-2394363" y="3502342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21978F-0A8E-8560-5C34-43A8196CEC81}"/>
              </a:ext>
            </a:extLst>
          </p:cNvPr>
          <p:cNvSpPr/>
          <p:nvPr/>
        </p:nvSpPr>
        <p:spPr>
          <a:xfrm rot="1496875">
            <a:off x="-5226834" y="-663210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F03E8A-21F5-5E8B-11EC-D01A854F5244}"/>
              </a:ext>
            </a:extLst>
          </p:cNvPr>
          <p:cNvSpPr/>
          <p:nvPr/>
        </p:nvSpPr>
        <p:spPr>
          <a:xfrm rot="20103125" flipH="1">
            <a:off x="-5850832" y="5149819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4F21A-339F-0120-3183-9695E9E3AF87}"/>
              </a:ext>
            </a:extLst>
          </p:cNvPr>
          <p:cNvSpPr/>
          <p:nvPr/>
        </p:nvSpPr>
        <p:spPr>
          <a:xfrm>
            <a:off x="-1324912" y="0"/>
            <a:ext cx="13516912" cy="685800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B38B8-2921-A0AB-FEA1-BCD97D09E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765756" y="-309841"/>
            <a:ext cx="29552675" cy="7477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09D7FD-7C84-F766-73ED-23917001B93C}"/>
              </a:ext>
            </a:extLst>
          </p:cNvPr>
          <p:cNvSpPr txBox="1"/>
          <p:nvPr/>
        </p:nvSpPr>
        <p:spPr>
          <a:xfrm>
            <a:off x="1382287" y="2065431"/>
            <a:ext cx="9427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Optimizing port management using A.I.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CE222B-D33A-0A47-2307-07BC31A4E3EA}"/>
              </a:ext>
            </a:extLst>
          </p:cNvPr>
          <p:cNvSpPr txBox="1"/>
          <p:nvPr/>
        </p:nvSpPr>
        <p:spPr>
          <a:xfrm>
            <a:off x="8855055" y="4589922"/>
            <a:ext cx="3799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- Ilija Chrchev</a:t>
            </a:r>
          </a:p>
          <a:p>
            <a:r>
              <a:rPr lang="en-US" sz="2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- Daniel Samarov</a:t>
            </a:r>
          </a:p>
          <a:p>
            <a:r>
              <a:rPr lang="en-US" sz="2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- David </a:t>
            </a:r>
            <a:r>
              <a:rPr lang="en-US" sz="20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Zlatanoski</a:t>
            </a:r>
            <a:endParaRPr lang="en-US" sz="20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OCR A Extended" panose="02010509020102010303" pitchFamily="50" charset="0"/>
              </a:rPr>
              <a:t>- Luka </a:t>
            </a:r>
            <a:r>
              <a:rPr lang="en-US" sz="20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Georgieski</a:t>
            </a:r>
            <a:endParaRPr lang="en-GB" sz="20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C007-2A59-C548-415B-E23BDB27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simulationprototype">
            <a:hlinkClick r:id="" action="ppaction://media"/>
            <a:extLst>
              <a:ext uri="{FF2B5EF4-FFF2-40B4-BE49-F238E27FC236}">
                <a16:creationId xmlns:a16="http://schemas.microsoft.com/office/drawing/2014/main" id="{78264764-8CAD-52F3-4C5B-76644C71A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9666"/>
            <a:ext cx="12192000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313B735-5285-4D8F-ADA8-AA60AB79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418" y="6972300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8371E6-27A7-4552-A12E-E6C7BCBE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63352"/>
            <a:ext cx="4114800" cy="519545"/>
          </a:xfrm>
        </p:spPr>
        <p:txBody>
          <a:bodyPr/>
          <a:lstStyle/>
          <a:p>
            <a:r>
              <a:rPr lang="en-US" sz="1100" dirty="0"/>
              <a:t>Your humble presenters &lt;3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F84DF51-E126-438D-9C58-79AF9BF6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382" y="68580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14A43-EDB0-B38C-C809-43EA83885EE4}"/>
              </a:ext>
            </a:extLst>
          </p:cNvPr>
          <p:cNvSpPr txBox="1"/>
          <p:nvPr/>
        </p:nvSpPr>
        <p:spPr>
          <a:xfrm>
            <a:off x="1671320" y="4494312"/>
            <a:ext cx="884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Any Questions?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BDC0-CEAD-ED49-BCC7-0C211890F17B}"/>
              </a:ext>
            </a:extLst>
          </p:cNvPr>
          <p:cNvSpPr txBox="1"/>
          <p:nvPr/>
        </p:nvSpPr>
        <p:spPr>
          <a:xfrm>
            <a:off x="0" y="187138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 for your attention!</a:t>
            </a:r>
            <a:endParaRPr lang="en-GB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FA9F9-E091-F445-9273-265995F65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5FB7560-4E71-B362-FB97-D9AE13F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8869" y="575423"/>
            <a:ext cx="5531062" cy="3234577"/>
          </a:xfrm>
        </p:spPr>
        <p:txBody>
          <a:bodyPr>
            <a:normAutofit/>
          </a:bodyPr>
          <a:lstStyle/>
          <a:p>
            <a:r>
              <a:rPr lang="en-US" dirty="0"/>
              <a:t>Implementation of A.I. in shipping ports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FC176F7-274D-9B97-1016-7F5E0A86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98870" y="4004423"/>
            <a:ext cx="5531061" cy="2278154"/>
          </a:xfrm>
        </p:spPr>
        <p:txBody>
          <a:bodyPr>
            <a:normAutofit/>
          </a:bodyPr>
          <a:lstStyle/>
          <a:p>
            <a:r>
              <a:rPr lang="en-US" dirty="0"/>
              <a:t>Kilo Jameson, hackathon team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6A2538-B069-952A-B030-FDE8DE0364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925" r="22925"/>
          <a:stretch>
            <a:fillRect/>
          </a:stretch>
        </p:blipFill>
        <p:spPr>
          <a:xfrm>
            <a:off x="43510834" y="0"/>
            <a:ext cx="6100319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1F993A-B4BE-08E8-072D-0027D8DE02E0}"/>
              </a:ext>
            </a:extLst>
          </p:cNvPr>
          <p:cNvSpPr/>
          <p:nvPr/>
        </p:nvSpPr>
        <p:spPr>
          <a:xfrm rot="18980988">
            <a:off x="39274744" y="-123855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96DDE-D775-59B2-B982-3473EB545FCA}"/>
              </a:ext>
            </a:extLst>
          </p:cNvPr>
          <p:cNvSpPr/>
          <p:nvPr/>
        </p:nvSpPr>
        <p:spPr>
          <a:xfrm rot="2619012" flipH="1">
            <a:off x="39271797" y="3502342"/>
            <a:ext cx="2492211" cy="3402767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A5BA3-8A73-2956-615C-81CB7606A04B}"/>
              </a:ext>
            </a:extLst>
          </p:cNvPr>
          <p:cNvSpPr/>
          <p:nvPr/>
        </p:nvSpPr>
        <p:spPr>
          <a:xfrm rot="1496875">
            <a:off x="36439326" y="-663210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9865C8-495A-F970-5FBA-10AA513928E1}"/>
              </a:ext>
            </a:extLst>
          </p:cNvPr>
          <p:cNvSpPr/>
          <p:nvPr/>
        </p:nvSpPr>
        <p:spPr>
          <a:xfrm rot="20103125" flipH="1">
            <a:off x="35815328" y="5149819"/>
            <a:ext cx="5531061" cy="275819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5F9413-EDB3-20AA-F8E3-8E07A5BC9A5B}"/>
              </a:ext>
            </a:extLst>
          </p:cNvPr>
          <p:cNvSpPr/>
          <p:nvPr/>
        </p:nvSpPr>
        <p:spPr>
          <a:xfrm>
            <a:off x="40341248" y="0"/>
            <a:ext cx="13516912" cy="6858000"/>
          </a:xfrm>
          <a:prstGeom prst="rect">
            <a:avLst/>
          </a:prstGeom>
          <a:solidFill>
            <a:srgbClr val="7162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640FA-4B21-E077-CA2A-5D88447A3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404" y="-309841"/>
            <a:ext cx="29552675" cy="7477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6E017A-0557-0CF3-D17F-638E6EBA814C}"/>
              </a:ext>
            </a:extLst>
          </p:cNvPr>
          <p:cNvSpPr txBox="1"/>
          <p:nvPr/>
        </p:nvSpPr>
        <p:spPr>
          <a:xfrm>
            <a:off x="861001" y="1429822"/>
            <a:ext cx="1085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Have you ever had your ordered parcel delayed?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D7F07-8263-8F30-5E4A-79C63ABD54C1}"/>
              </a:ext>
            </a:extLst>
          </p:cNvPr>
          <p:cNvSpPr txBox="1"/>
          <p:nvPr/>
        </p:nvSpPr>
        <p:spPr>
          <a:xfrm>
            <a:off x="861001" y="3542758"/>
            <a:ext cx="1107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Wait an extra few days to pick up your G-Class?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9CC1E-FE67-9B81-42AE-49A967E62040}"/>
              </a:ext>
            </a:extLst>
          </p:cNvPr>
          <p:cNvSpPr txBox="1"/>
          <p:nvPr/>
        </p:nvSpPr>
        <p:spPr>
          <a:xfrm>
            <a:off x="987068" y="4603560"/>
            <a:ext cx="107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definitely have!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it’s frustrating…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06F23-5A0F-5335-2347-585FB08A20DD}"/>
              </a:ext>
            </a:extLst>
          </p:cNvPr>
          <p:cNvSpPr txBox="1"/>
          <p:nvPr/>
        </p:nvSpPr>
        <p:spPr>
          <a:xfrm>
            <a:off x="876832" y="2423543"/>
            <a:ext cx="1085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Give a late birthday present?</a:t>
            </a:r>
          </a:p>
        </p:txBody>
      </p:sp>
    </p:spTree>
    <p:extLst>
      <p:ext uri="{BB962C8B-B14F-4D97-AF65-F5344CB8AC3E}">
        <p14:creationId xmlns:p14="http://schemas.microsoft.com/office/powerpoint/2010/main" val="285996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0" y="-1010211"/>
            <a:ext cx="6400800" cy="168397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Our Approach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FC983FB1-C97B-41D3-9FB3-3965A27A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B03491-29ED-44F3-91B1-95FE8D2D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7878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356A3-C3AC-6399-5AE3-403787FA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970355" y="-21994"/>
            <a:ext cx="8640330" cy="690198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CA1665-5552-BB2F-B886-7C83DD5F8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8215182"/>
              </p:ext>
            </p:extLst>
          </p:nvPr>
        </p:nvGraphicFramePr>
        <p:xfrm>
          <a:off x="6035040" y="1093382"/>
          <a:ext cx="5709920" cy="429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45" y="606090"/>
            <a:ext cx="11238347" cy="150270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The problems?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2578099"/>
            <a:ext cx="6096000" cy="400526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Berth Congestion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Inefficient Berth Assignment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Weather or Environmental Factors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5"/>
                </a:solidFill>
                <a:latin typeface="OCR A Extended" panose="02010509020102010303" pitchFamily="50" charset="0"/>
              </a:rPr>
              <a:t>Lack of Priority Rules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6D38BCC-7EC3-40A8-BEB0-9776AA47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6245" y="6858000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DA6959-13CE-4DC3-99FD-86C2A5F8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786707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latin typeface="OCR A Extended" panose="02010509020102010303" pitchFamily="50" charset="0"/>
              </a:rPr>
              <a:pPr/>
              <a:t>4</a:t>
            </a:fld>
            <a:endParaRPr lang="en-US" dirty="0">
              <a:latin typeface="OCR A Extended" panose="02010509020102010303" pitchFamily="50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>
              <a:latin typeface="OCR A Extended" panose="02010509020102010303" pitchFamily="50" charset="0"/>
            </a:endParaRPr>
          </a:p>
        </p:txBody>
      </p:sp>
      <p:pic>
        <p:nvPicPr>
          <p:cNvPr id="1028" name="Picture 4" descr="East and Gulf coast ports shut down as thousands of workers go on strike">
            <a:extLst>
              <a:ext uri="{FF2B5EF4-FFF2-40B4-BE49-F238E27FC236}">
                <a16:creationId xmlns:a16="http://schemas.microsoft.com/office/drawing/2014/main" id="{2CF1FBDA-432A-77B2-1ED3-10A6EF31373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r="21065"/>
          <a:stretch>
            <a:fillRect/>
          </a:stretch>
        </p:blipFill>
        <p:spPr bwMode="auto">
          <a:xfrm>
            <a:off x="6299203" y="0"/>
            <a:ext cx="5953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CF6D46-0668-4D53-8C59-F859F6E2F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9132"/>
            <a:ext cx="12192000" cy="99598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Solution using A.I.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F5360D4-1E3B-45FC-B68E-C78D7F379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80" y="2244437"/>
            <a:ext cx="10685420" cy="356197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Reduce human errors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Trained model makes accurate predictions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Suggests the next most optimal move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Minimize wasted time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Optimize efficiency through statistical decision-making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78A1077-0C8F-4D90-8616-EE28EC3E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6245" y="7045036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0567F7-E12B-4F4E-B800-9D143562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45035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9994D78-37C2-41B7-B7DD-EF7ED34B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>
                <a:solidFill>
                  <a:schemeClr val="tx1"/>
                </a:solidFill>
                <a:latin typeface="OCR A Extended" panose="02010509020102010303" pitchFamily="50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4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6B9C631-3446-4121-A589-4979BD62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CR A Extended" panose="02010509020102010303" pitchFamily="50" charset="0"/>
              </a:rPr>
              <a:t>Our idea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D0F1781-5CFF-41D4-BAB4-468FA6D5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352" y="6890616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0BDDCC-5A34-4999-8890-6FEAB235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92059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A5D4766-5F0E-4571-A9A2-7170EEEE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C44F3-0082-5C7E-01D8-4D68953DBE4B}"/>
              </a:ext>
            </a:extLst>
          </p:cNvPr>
          <p:cNvSpPr txBox="1"/>
          <p:nvPr/>
        </p:nvSpPr>
        <p:spPr>
          <a:xfrm>
            <a:off x="822352" y="2191750"/>
            <a:ext cx="1067839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An A.I. that makes decisions based on statistics and fed information</a:t>
            </a:r>
          </a:p>
          <a:p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A.I. model is trained to take into account a variety of information, such as:</a:t>
            </a:r>
          </a:p>
          <a:p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Estimated arrival and departure time of vessels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Berth size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Vessel size and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Type of load being transported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Machinery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Possible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714-66D7-B808-B41F-61DA4D2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91" y="4223075"/>
            <a:ext cx="2394101" cy="2394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01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3614-5D58-4100-9703-F52E039D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352" y="6941127"/>
            <a:ext cx="2743200" cy="365125"/>
          </a:xfrm>
        </p:spPr>
        <p:txBody>
          <a:bodyPr/>
          <a:lstStyle/>
          <a:p>
            <a:r>
              <a:rPr lang="en-US" dirty="0"/>
              <a:t>2/2/20XX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49910-03DE-467B-9053-38FCC9DD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1518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5A579-8B26-495C-99C8-E8E46DD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ED246-7DD8-4365-57BF-5D6175E7EB41}"/>
              </a:ext>
            </a:extLst>
          </p:cNvPr>
          <p:cNvSpPr txBox="1"/>
          <p:nvPr/>
        </p:nvSpPr>
        <p:spPr>
          <a:xfrm>
            <a:off x="822352" y="920621"/>
            <a:ext cx="105314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A.I. determines the next most optimal step to take 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Then, as a helper, suggests it to the user, leaving the final decision for the human to confirm, should the decision of the A.I. be inadequate for the moment.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A dynamic UI gives the worker a view of all the necessary information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Interactive and slick design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Window showcasing an overview of the vessels and berths in real time</a:t>
            </a:r>
          </a:p>
          <a:p>
            <a:pPr algn="ctr"/>
            <a:endParaRPr lang="en-US" sz="2000" dirty="0">
              <a:solidFill>
                <a:schemeClr val="accent5"/>
              </a:solidFill>
              <a:latin typeface="OCR A Extended" panose="02010509020102010303" pitchFamily="50" charset="0"/>
            </a:endParaRPr>
          </a:p>
          <a:p>
            <a:pPr algn="ctr"/>
            <a:r>
              <a:rPr lang="en-US" sz="2000" dirty="0">
                <a:solidFill>
                  <a:schemeClr val="accent5"/>
                </a:solidFill>
                <a:latin typeface="OCR A Extended" panose="02010509020102010303" pitchFamily="50" charset="0"/>
              </a:rPr>
              <a:t>Trained A.I. executes complex algorithms to also predict potential risks, defects and equipment malfunctions and warns the user.</a:t>
            </a:r>
          </a:p>
        </p:txBody>
      </p:sp>
    </p:spTree>
    <p:extLst>
      <p:ext uri="{BB962C8B-B14F-4D97-AF65-F5344CB8AC3E}">
        <p14:creationId xmlns:p14="http://schemas.microsoft.com/office/powerpoint/2010/main" val="6754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1B8265F-0335-46B8-85FE-5DC71808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81" y="68580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BA360C0-316D-4AA4-BD9B-08EC4999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85800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01D7E41-2095-436E-9D1D-D70C312D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C088E-AF2E-B9B7-79A4-8E8BDEED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75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1E8509-5CBF-58CF-AC96-96772B8EA191}"/>
              </a:ext>
            </a:extLst>
          </p:cNvPr>
          <p:cNvSpPr/>
          <p:nvPr/>
        </p:nvSpPr>
        <p:spPr>
          <a:xfrm>
            <a:off x="0" y="5875020"/>
            <a:ext cx="12192000" cy="982980"/>
          </a:xfrm>
          <a:prstGeom prst="rect">
            <a:avLst/>
          </a:prstGeom>
          <a:solidFill>
            <a:srgbClr val="1D398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49B9A-9332-3B53-9C1F-A84D4188F67F}"/>
              </a:ext>
            </a:extLst>
          </p:cNvPr>
          <p:cNvSpPr txBox="1"/>
          <p:nvPr/>
        </p:nvSpPr>
        <p:spPr>
          <a:xfrm>
            <a:off x="838200" y="6119465"/>
            <a:ext cx="10494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UI for ship management in Luka Koper</a:t>
            </a:r>
          </a:p>
        </p:txBody>
      </p:sp>
    </p:spTree>
    <p:extLst>
      <p:ext uri="{BB962C8B-B14F-4D97-AF65-F5344CB8AC3E}">
        <p14:creationId xmlns:p14="http://schemas.microsoft.com/office/powerpoint/2010/main" val="27793043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6EFE76-BE7E-29A4-0E1B-4982A1210DA3}"/>
              </a:ext>
            </a:extLst>
          </p:cNvPr>
          <p:cNvSpPr/>
          <p:nvPr/>
        </p:nvSpPr>
        <p:spPr>
          <a:xfrm>
            <a:off x="0" y="0"/>
            <a:ext cx="12821920" cy="75082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47AE2-9E46-0C41-00FB-8D48E023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8AE70-4801-FB63-61B0-60915212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674"/>
            <a:ext cx="12192000" cy="164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35B17-D2E0-1549-A9A1-49A9CE96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3080"/>
            <a:ext cx="12192000" cy="18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72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275531-F059-4661-BC99-5916D6312804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230e9df3-be65-4c73-a93b-d1236ebd677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16c05727-aa75-4e4a-9b5f-8a80a1165891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 design</Template>
  <TotalTime>510</TotalTime>
  <Words>357</Words>
  <Application>Microsoft Office PowerPoint</Application>
  <PresentationFormat>Widescreen</PresentationFormat>
  <Paragraphs>89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Aller</vt:lpstr>
      <vt:lpstr>Arial</vt:lpstr>
      <vt:lpstr>Arial Rounded MT Bold</vt:lpstr>
      <vt:lpstr>Calibri</vt:lpstr>
      <vt:lpstr>Courier New</vt:lpstr>
      <vt:lpstr>OCR A Extended</vt:lpstr>
      <vt:lpstr>Open sans</vt:lpstr>
      <vt:lpstr>Segoe UI</vt:lpstr>
      <vt:lpstr>MinimalXOVTI</vt:lpstr>
      <vt:lpstr>Implementation of A.I. in shipping ports</vt:lpstr>
      <vt:lpstr>Implementation of A.I. in shipping ports</vt:lpstr>
      <vt:lpstr>Our Approach</vt:lpstr>
      <vt:lpstr>The problems?</vt:lpstr>
      <vt:lpstr>Solution using A.I.</vt:lpstr>
      <vt:lpstr>Our idea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Ilija Chrchev</cp:lastModifiedBy>
  <cp:revision>2</cp:revision>
  <dcterms:created xsi:type="dcterms:W3CDTF">2025-05-18T07:29:59Z</dcterms:created>
  <dcterms:modified xsi:type="dcterms:W3CDTF">2025-05-21T12:14:03Z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